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5"/>
  </p:notesMasterIdLst>
  <p:sldIdLst>
    <p:sldId id="257" r:id="rId2"/>
    <p:sldId id="312" r:id="rId3"/>
    <p:sldId id="376" r:id="rId4"/>
    <p:sldId id="400" r:id="rId5"/>
    <p:sldId id="375" r:id="rId6"/>
    <p:sldId id="336" r:id="rId7"/>
    <p:sldId id="387" r:id="rId8"/>
    <p:sldId id="388" r:id="rId9"/>
    <p:sldId id="395" r:id="rId10"/>
    <p:sldId id="424" r:id="rId11"/>
    <p:sldId id="366" r:id="rId12"/>
    <p:sldId id="381" r:id="rId13"/>
    <p:sldId id="421" r:id="rId14"/>
    <p:sldId id="343" r:id="rId15"/>
    <p:sldId id="377" r:id="rId16"/>
    <p:sldId id="409" r:id="rId17"/>
    <p:sldId id="410" r:id="rId18"/>
    <p:sldId id="367" r:id="rId19"/>
    <p:sldId id="397" r:id="rId20"/>
    <p:sldId id="423" r:id="rId21"/>
    <p:sldId id="398" r:id="rId22"/>
    <p:sldId id="399" r:id="rId23"/>
    <p:sldId id="414" r:id="rId24"/>
    <p:sldId id="416" r:id="rId25"/>
    <p:sldId id="417" r:id="rId26"/>
    <p:sldId id="418" r:id="rId27"/>
    <p:sldId id="415" r:id="rId28"/>
    <p:sldId id="419" r:id="rId29"/>
    <p:sldId id="344" r:id="rId30"/>
    <p:sldId id="351" r:id="rId31"/>
    <p:sldId id="422" r:id="rId32"/>
    <p:sldId id="346" r:id="rId33"/>
    <p:sldId id="396" r:id="rId34"/>
    <p:sldId id="350" r:id="rId35"/>
    <p:sldId id="359" r:id="rId36"/>
    <p:sldId id="372" r:id="rId37"/>
    <p:sldId id="362" r:id="rId38"/>
    <p:sldId id="368" r:id="rId39"/>
    <p:sldId id="369" r:id="rId40"/>
    <p:sldId id="383" r:id="rId41"/>
    <p:sldId id="354" r:id="rId42"/>
    <p:sldId id="355" r:id="rId43"/>
    <p:sldId id="356" r:id="rId44"/>
    <p:sldId id="392" r:id="rId45"/>
    <p:sldId id="389" r:id="rId46"/>
    <p:sldId id="390" r:id="rId47"/>
    <p:sldId id="391" r:id="rId48"/>
    <p:sldId id="393" r:id="rId49"/>
    <p:sldId id="345" r:id="rId50"/>
    <p:sldId id="342" r:id="rId51"/>
    <p:sldId id="353" r:id="rId52"/>
    <p:sldId id="357" r:id="rId53"/>
    <p:sldId id="363" r:id="rId54"/>
    <p:sldId id="358" r:id="rId55"/>
    <p:sldId id="360" r:id="rId56"/>
    <p:sldId id="361" r:id="rId57"/>
    <p:sldId id="364" r:id="rId58"/>
    <p:sldId id="365" r:id="rId59"/>
    <p:sldId id="373" r:id="rId60"/>
    <p:sldId id="370" r:id="rId61"/>
    <p:sldId id="374" r:id="rId62"/>
    <p:sldId id="379" r:id="rId63"/>
    <p:sldId id="380" r:id="rId64"/>
    <p:sldId id="382" r:id="rId65"/>
    <p:sldId id="386" r:id="rId66"/>
    <p:sldId id="378" r:id="rId67"/>
    <p:sldId id="384" r:id="rId68"/>
    <p:sldId id="385" r:id="rId69"/>
    <p:sldId id="394" r:id="rId70"/>
    <p:sldId id="402" r:id="rId71"/>
    <p:sldId id="404" r:id="rId72"/>
    <p:sldId id="403" r:id="rId73"/>
    <p:sldId id="405" r:id="rId74"/>
    <p:sldId id="406" r:id="rId75"/>
    <p:sldId id="407" r:id="rId76"/>
    <p:sldId id="408" r:id="rId77"/>
    <p:sldId id="411" r:id="rId78"/>
    <p:sldId id="413" r:id="rId79"/>
    <p:sldId id="412" r:id="rId80"/>
    <p:sldId id="420" r:id="rId81"/>
    <p:sldId id="425" r:id="rId82"/>
    <p:sldId id="426" r:id="rId83"/>
    <p:sldId id="427" r:id="rId84"/>
    <p:sldId id="428" r:id="rId85"/>
    <p:sldId id="429" r:id="rId86"/>
    <p:sldId id="430" r:id="rId87"/>
    <p:sldId id="431" r:id="rId88"/>
    <p:sldId id="348" r:id="rId89"/>
    <p:sldId id="371" r:id="rId90"/>
    <p:sldId id="401" r:id="rId91"/>
    <p:sldId id="432" r:id="rId92"/>
    <p:sldId id="311" r:id="rId93"/>
    <p:sldId id="310" r:id="rId94"/>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4"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9" autoAdjust="0"/>
    <p:restoredTop sz="94674"/>
  </p:normalViewPr>
  <p:slideViewPr>
    <p:cSldViewPr snapToGrid="0" snapToObjects="1" showGuides="1">
      <p:cViewPr varScale="1">
        <p:scale>
          <a:sx n="95" d="100"/>
          <a:sy n="95"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1/11/2024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Predicting Alzheimer’s Disease :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4354286" y="2018722"/>
            <a:ext cx="5050970" cy="3212440"/>
          </a:xfrm>
          <a:prstGeom prst="rect">
            <a:avLst/>
          </a:prstGeom>
        </p:spPr>
      </p:pic>
    </p:spTree>
    <p:extLst>
      <p:ext uri="{BB962C8B-B14F-4D97-AF65-F5344CB8AC3E}">
        <p14:creationId xmlns:p14="http://schemas.microsoft.com/office/powerpoint/2010/main" val="394727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642314"/>
            <a:ext cx="97681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r>
              <a:rPr lang="en-US" sz="1800" dirty="0">
                <a:solidFill>
                  <a:srgbClr val="000000"/>
                </a:solidFill>
                <a:effectLst/>
                <a:latin typeface="Times-Roman"/>
                <a:ea typeface="Calibri" panose="020F0502020204030204" pitchFamily="34" charset="0"/>
                <a:cs typeface="Arial" panose="020B0604020202020204" pitchFamily="34" charset="0"/>
              </a:rPr>
              <a:t>public medical imaging databases like ADNI or OASIS is a common practice in AD literatures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Times-Roman"/>
                <a:ea typeface="Calibri" panose="020F0502020204030204" pitchFamily="34" charset="0"/>
                <a:cs typeface="Arial" panose="020B0604020202020204" pitchFamily="34" charset="0"/>
              </a:rPr>
              <a:t>in EEG studies, due to the high accessibility of this technique, researchers generally acquire their own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number of subjects varies across different studies, from 11 to 336. Only 13 out of 72 studies consist of more than 100 participants, therefore most of these studies have a relatively small number of participants which could limit their generalizations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7285"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the need to provide an open-access and proper EEG database for the problems in the realm of AD disease is clearly </a:t>
            </a:r>
            <a:r>
              <a:rPr lang="en-US" sz="1800" dirty="0" err="1">
                <a:solidFill>
                  <a:srgbClr val="000000"/>
                </a:solidFill>
                <a:effectLst/>
                <a:latin typeface="MinionLT-Regular"/>
                <a:ea typeface="Calibri" panose="020F0502020204030204" pitchFamily="34" charset="0"/>
                <a:cs typeface="Arial" panose="020B0604020202020204" pitchFamily="34" charset="0"/>
              </a:rPr>
              <a:t>observed.Although</a:t>
            </a:r>
            <a:r>
              <a:rPr lang="en-US" sz="1800" dirty="0">
                <a:solidFill>
                  <a:srgbClr val="000000"/>
                </a:solidFill>
                <a:effectLst/>
                <a:latin typeface="MinionLT-Regular"/>
                <a:ea typeface="Calibri" panose="020F0502020204030204" pitchFamily="34" charset="0"/>
                <a:cs typeface="Arial" panose="020B0604020202020204" pitchFamily="34" charset="0"/>
              </a:rPr>
              <a:t> an open-access MRI and fMRI database exists in the field of AD  it is not available for EEG to the best of our knowledge</a:t>
            </a:r>
          </a:p>
          <a:p>
            <a:r>
              <a:rPr lang="en-US" sz="1800" dirty="0">
                <a:solidFill>
                  <a:srgbClr val="000000"/>
                </a:solidFill>
                <a:effectLst/>
                <a:latin typeface="CharisSIL"/>
                <a:ea typeface="Calibri" panose="020F0502020204030204" pitchFamily="34" charset="0"/>
                <a:cs typeface="Arial" panose="020B0604020202020204" pitchFamily="34" charset="0"/>
              </a:rPr>
              <a:t>Almost all the researchers applied their own database and it makes the comparison among the performance of studies very challenging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4135351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These effects include EEG slowing, loss of synchronization, and complexity reduction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has several disadvantages as well. The most important of which are noisy raw data [16], high inter-subject variability [17], and low spatial resolution [18]. Artifacts from many </a:t>
            </a:r>
            <a:r>
              <a:rPr lang="en-US" sz="1800" b="0" i="0" dirty="0" err="1">
                <a:solidFill>
                  <a:srgbClr val="000000"/>
                </a:solidFill>
                <a:effectLst/>
                <a:latin typeface="WarnockPro-Regular"/>
                <a:ea typeface="Calibri" panose="020F0502020204030204" pitchFamily="34" charset="0"/>
                <a:cs typeface="Arial" panose="020B0604020202020204" pitchFamily="34" charset="0"/>
              </a:rPr>
              <a:t>nonphysiological</a:t>
            </a:r>
            <a:r>
              <a:rPr lang="en-US" sz="1800" b="0" i="0" dirty="0">
                <a:solidFill>
                  <a:srgbClr val="000000"/>
                </a:solidFill>
                <a:effectLst/>
                <a:latin typeface="WarnockPro-Regular"/>
                <a:ea typeface="Calibri" panose="020F0502020204030204" pitchFamily="34" charset="0"/>
                <a:cs typeface="Arial" panose="020B0604020202020204" pitchFamily="34" charset="0"/>
              </a:rPr>
              <a:t> sources such as power line, bad electrode contact, broken electrodes, etc. and physiological sources such as cardiac pulse, muscle activity, sweating, movement, etc.</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536232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The input fed to the deep neural network has varied from simple band segregated data (alpha, beta, gamma, etc.) to simple features like mean, variance, etc. of the band power to much more complex features like PLV and PLI. Thus, we can conclude that EEG poses a unique challenge of complex pre-processing and feature selection mechanisms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880146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Recording resting-state EEG data is easier, more practical in real-world circumstances, and more comfortable, especially for the elderly.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With a standard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the average </a:t>
            </a:r>
            <a:r>
              <a:rPr lang="en-US" sz="1800" dirty="0" err="1">
                <a:solidFill>
                  <a:srgbClr val="000000"/>
                </a:solidFill>
                <a:effectLst/>
                <a:latin typeface="AdvP932A"/>
                <a:ea typeface="Calibri" panose="020F0502020204030204" pitchFamily="34" charset="0"/>
                <a:cs typeface="Arial" panose="020B0604020202020204" pitchFamily="34" charset="0"/>
              </a:rPr>
              <a:t>intersensor</a:t>
            </a:r>
            <a:r>
              <a:rPr lang="en-US" sz="1800" dirty="0">
                <a:solidFill>
                  <a:srgbClr val="000000"/>
                </a:solidFill>
                <a:effectLst/>
                <a:latin typeface="AdvP932A"/>
                <a:ea typeface="Calibri" panose="020F0502020204030204" pitchFamily="34" charset="0"/>
                <a:cs typeface="Arial" panose="020B0604020202020204" pitchFamily="34" charset="0"/>
              </a:rPr>
              <a:t> distance is 7cm. Achieving a 1 to 2cm sampling density would require 500 EEG channels distributed uniformly over the scalp. High-density-EEG (HD-EEG) offers a high temporal resolution, typical of EEG, in conjunction with a high spatial resolution (</a:t>
            </a:r>
            <a:r>
              <a:rPr lang="en-US" sz="1800" dirty="0">
                <a:solidFill>
                  <a:srgbClr val="00699D"/>
                </a:solidFill>
                <a:effectLst/>
                <a:latin typeface="AdvP932A"/>
                <a:ea typeface="Calibri" panose="020F0502020204030204" pitchFamily="34" charset="0"/>
                <a:cs typeface="Arial" panose="020B0604020202020204" pitchFamily="34" charset="0"/>
              </a:rPr>
              <a:t>Fig. 8</a:t>
            </a:r>
            <a:r>
              <a:rPr lang="en-US" sz="1800" dirty="0">
                <a:solidFill>
                  <a:srgbClr val="000000"/>
                </a:solidFill>
                <a:effectLst/>
                <a:latin typeface="AdvP932A"/>
                <a:ea typeface="Calibri" panose="020F0502020204030204" pitchFamily="34" charset="0"/>
                <a:cs typeface="Arial" panose="020B0604020202020204" pitchFamily="34" charset="0"/>
              </a:rPr>
              <a:t>). HD-EEG with 256 channels provides adequate approximate spatial sampling </a:t>
            </a:r>
            <a:r>
              <a:rPr lang="en-US" sz="1800" dirty="0">
                <a:solidFill>
                  <a:srgbClr val="00699D"/>
                </a:solidFill>
                <a:effectLst/>
                <a:latin typeface="AdvP932A"/>
                <a:ea typeface="Calibri" panose="020F0502020204030204" pitchFamily="34" charset="0"/>
                <a:cs typeface="Arial" panose="020B0604020202020204" pitchFamily="34" charset="0"/>
              </a:rPr>
              <a:t>[23,24]</a:t>
            </a:r>
            <a:r>
              <a:rPr lang="en-US" sz="1800" dirty="0">
                <a:solidFill>
                  <a:srgbClr val="000000"/>
                </a:solidFill>
                <a:effectLst/>
                <a:latin typeface="AdvP932A"/>
                <a:ea typeface="Calibri" panose="020F0502020204030204" pitchFamily="34" charset="0"/>
                <a:cs typeface="Arial" panose="020B0604020202020204" pitchFamily="34" charset="0"/>
              </a:rPr>
              <a:t>. An example of high-density EEG recording is shown</a:t>
            </a:r>
          </a:p>
          <a:p>
            <a:r>
              <a:rPr lang="en-US" sz="1800" dirty="0">
                <a:solidFill>
                  <a:srgbClr val="000000"/>
                </a:solidFill>
                <a:effectLst/>
                <a:latin typeface="AdvP43AD6E"/>
                <a:ea typeface="Calibri" panose="020F0502020204030204" pitchFamily="34" charset="0"/>
                <a:cs typeface="Arial" panose="020B0604020202020204" pitchFamily="34" charset="0"/>
              </a:rPr>
              <a:t>High-density 256 channels EEG recording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5" name="Picture 4">
            <a:extLst>
              <a:ext uri="{FF2B5EF4-FFF2-40B4-BE49-F238E27FC236}">
                <a16:creationId xmlns:a16="http://schemas.microsoft.com/office/drawing/2014/main" id="{AA54DE5C-3318-4753-B4AF-CDBF433B88CF}"/>
              </a:ext>
            </a:extLst>
          </p:cNvPr>
          <p:cNvPicPr/>
          <p:nvPr/>
        </p:nvPicPr>
        <p:blipFill>
          <a:blip r:embed="rId2"/>
          <a:stretch>
            <a:fillRect/>
          </a:stretch>
        </p:blipFill>
        <p:spPr>
          <a:xfrm>
            <a:off x="6096000" y="2219584"/>
            <a:ext cx="3963334" cy="2418831"/>
          </a:xfrm>
          <a:prstGeom prst="rect">
            <a:avLst/>
          </a:prstGeom>
        </p:spPr>
      </p:pic>
    </p:spTree>
    <p:extLst>
      <p:ext uri="{BB962C8B-B14F-4D97-AF65-F5344CB8AC3E}">
        <p14:creationId xmlns:p14="http://schemas.microsoft.com/office/powerpoint/2010/main" val="60229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79393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T3, T4, T5, and T6 channels that are located in the temporal area showing the most significant performance in a three-way classification of HC, AD, and MCI. Furthermore, the O1 channel illustrated a sharp reduction in the performance of he classification according to EEG-based features in δ and θ frequencies in AD patients and it showed the roll of occipital area in AD and MCI . </a:t>
            </a:r>
          </a:p>
          <a:p>
            <a:r>
              <a:rPr lang="en-US" sz="1800" dirty="0">
                <a:effectLst/>
                <a:latin typeface="CharisSIL"/>
                <a:ea typeface="Calibri" panose="020F0502020204030204" pitchFamily="34" charset="0"/>
                <a:cs typeface="Arial" panose="020B0604020202020204" pitchFamily="34" charset="0"/>
              </a:rPr>
              <a:t>FP2, Fz,F3, </a:t>
            </a:r>
            <a:r>
              <a:rPr lang="en-US" sz="1800" dirty="0" err="1">
                <a:effectLst/>
                <a:latin typeface="CharisSIL"/>
                <a:ea typeface="Calibri" panose="020F0502020204030204" pitchFamily="34" charset="0"/>
                <a:cs typeface="Arial" panose="020B0604020202020204" pitchFamily="34" charset="0"/>
              </a:rPr>
              <a:t>Pz</a:t>
            </a:r>
            <a:r>
              <a:rPr lang="en-US" sz="1800" dirty="0">
                <a:effectLst/>
                <a:latin typeface="CharisSIL"/>
                <a:ea typeface="Calibri" panose="020F0502020204030204" pitchFamily="34" charset="0"/>
                <a:cs typeface="Arial" panose="020B0604020202020204" pitchFamily="34" charset="0"/>
              </a:rPr>
              <a:t>, TP7, and T5 channels were found to provide the best performance in MCI classification while occipital channels were not found efficient in this issue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382525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43AD6E"/>
                <a:ea typeface="Calibri" panose="020F0502020204030204" pitchFamily="34" charset="0"/>
                <a:cs typeface="Arial" panose="020B0604020202020204" pitchFamily="34" charset="0"/>
              </a:rPr>
              <a:t>A 30 s sample of high-density 256 channels EEG recording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267728A4-D305-41F3-AF3A-B4A7A6802CF3}"/>
              </a:ext>
            </a:extLst>
          </p:cNvPr>
          <p:cNvPicPr/>
          <p:nvPr/>
        </p:nvPicPr>
        <p:blipFill>
          <a:blip r:embed="rId2"/>
          <a:stretch>
            <a:fillRect/>
          </a:stretch>
        </p:blipFill>
        <p:spPr>
          <a:xfrm>
            <a:off x="6615766" y="2187880"/>
            <a:ext cx="2851150" cy="1979930"/>
          </a:xfrm>
          <a:prstGeom prst="rect">
            <a:avLst/>
          </a:prstGeom>
        </p:spPr>
      </p:pic>
    </p:spTree>
    <p:extLst>
      <p:ext uri="{BB962C8B-B14F-4D97-AF65-F5344CB8AC3E}">
        <p14:creationId xmlns:p14="http://schemas.microsoft.com/office/powerpoint/2010/main" val="1212219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a:p>
            <a:r>
              <a:rPr lang="en-US" sz="1800" dirty="0">
                <a:effectLst/>
                <a:latin typeface="MinionLT-Regular"/>
                <a:ea typeface="Calibri" panose="020F0502020204030204" pitchFamily="34" charset="0"/>
                <a:cs typeface="Arial" panose="020B0604020202020204" pitchFamily="34" charset="0"/>
              </a:rPr>
              <a:t>standard 19 channels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7" name="Picture 6">
            <a:extLst>
              <a:ext uri="{FF2B5EF4-FFF2-40B4-BE49-F238E27FC236}">
                <a16:creationId xmlns:a16="http://schemas.microsoft.com/office/drawing/2014/main" id="{2D6FDA26-7C0D-42F8-B9CA-EBA9DB6BEB3F}"/>
              </a:ext>
            </a:extLst>
          </p:cNvPr>
          <p:cNvPicPr/>
          <p:nvPr/>
        </p:nvPicPr>
        <p:blipFill>
          <a:blip r:embed="rId2"/>
          <a:stretch>
            <a:fillRect/>
          </a:stretch>
        </p:blipFill>
        <p:spPr>
          <a:xfrm>
            <a:off x="5472953" y="1339103"/>
            <a:ext cx="5943600" cy="1786890"/>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Filtering and EEG rhythm calculation, artifact reduction algorithms, expert supervision, data reduction, baseline correction, re-referencing, interpolation, region of interest (ROI) definition, source localization, data augmentation, normalization, and input generating for Deep Neural Network (DNN) are in the realm of pre-processing techniques and have been investigated for AD assessments</a:t>
            </a:r>
          </a:p>
          <a:p>
            <a:r>
              <a:rPr lang="en-US" dirty="0"/>
              <a:t>almost all the studies have employed band pass filter or discrete wavelet transform (DWT) to remove some artifacts that lie in a limited frequency band or specific artifacts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687627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Input generation for a deep neural network (DNN) is another pre-processing step generating a two-dimensional matrix or image as the input of a DNN . For this purpose, EEG signals have to be converted to a trajectory matrix or an image in a certain procedure summarized in Table 3. These techniques mostly convert time-domain EEG signals to frequency  or time–frequency information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93711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Defining the length of the processing window is the last procedure in the pre-processing stage. Long-time signals have to be segmented into the fix time epochs for applying in the main processing stage. This time length directly depends on the recording protocol and main processing technique. The determining of the window size is essential. It should be long enough to be informative about the dynamic of the system and fulfill the processing method. Long processing windows, on the other hand, can violate some assumptions such as stationarity and also increase the computational cost. Therefore, finding a fit window size is an art.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2844337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Feature selection, dimension reduction, normalization, and feature rebalancing techniques are the post-processing procedure</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Dimension reduction can increase the machine learning performance when a machine faces a large set of data [123]. Principal component analysis (PCA) converts that large dataset to a reduced one by containing the prominent information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Totally, in 27% and 62% of the research articles statistical evaluation and machine learning techniques have been applied respectively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374008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953658" cy="1570457"/>
          </a:xfrm>
        </p:spPr>
        <p:txBody>
          <a:bodyPr/>
          <a:lstStyle/>
          <a:p>
            <a:r>
              <a:rPr lang="en-US" sz="1800" dirty="0">
                <a:effectLst/>
                <a:latin typeface="MinionLT-Regular"/>
                <a:ea typeface="Calibri" panose="020F0502020204030204" pitchFamily="34" charset="0"/>
                <a:cs typeface="Arial" panose="020B0604020202020204" pitchFamily="34" charset="0"/>
              </a:rPr>
              <a:t>The structure of AD detection, monitoring, or prediction researches based on EEG signal processing.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786A0DDA-0B92-4958-B53A-B427D426E3AC}"/>
              </a:ext>
            </a:extLst>
          </p:cNvPr>
          <p:cNvPicPr/>
          <p:nvPr/>
        </p:nvPicPr>
        <p:blipFill>
          <a:blip r:embed="rId2"/>
          <a:stretch>
            <a:fillRect/>
          </a:stretch>
        </p:blipFill>
        <p:spPr>
          <a:xfrm>
            <a:off x="4427446" y="1287250"/>
            <a:ext cx="4400868" cy="5150122"/>
          </a:xfrm>
          <a:prstGeom prst="rect">
            <a:avLst/>
          </a:prstGeom>
        </p:spPr>
      </p:pic>
    </p:spTree>
    <p:extLst>
      <p:ext uri="{BB962C8B-B14F-4D97-AF65-F5344CB8AC3E}">
        <p14:creationId xmlns:p14="http://schemas.microsoft.com/office/powerpoint/2010/main" val="2367519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981372" cy="3159772"/>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Deep learning techniques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r>
              <a:rPr lang="en-US" dirty="0">
                <a:effectLst/>
                <a:latin typeface="MinionLT-Regular"/>
                <a:ea typeface="Calibri" panose="020F0502020204030204" pitchFamily="34" charset="0"/>
                <a:cs typeface="Arial" panose="020B0604020202020204" pitchFamily="34" charset="0"/>
              </a:rPr>
              <a:t>Convolutional neural network (CNN) </a:t>
            </a:r>
          </a:p>
          <a:p>
            <a:pPr lvl="1"/>
            <a:r>
              <a:rPr lang="en-US" dirty="0">
                <a:effectLst/>
                <a:latin typeface="MinionLT-Regular"/>
                <a:ea typeface="Calibri" panose="020F0502020204030204" pitchFamily="34" charset="0"/>
                <a:cs typeface="Arial" panose="020B0604020202020204" pitchFamily="34" charset="0"/>
              </a:rPr>
              <a:t>MC-DCNN </a:t>
            </a:r>
          </a:p>
          <a:p>
            <a:pPr lvl="1"/>
            <a:r>
              <a:rPr lang="en-US" dirty="0" err="1">
                <a:effectLst/>
                <a:latin typeface="MinionLT-Regular"/>
                <a:ea typeface="Calibri" panose="020F0502020204030204" pitchFamily="34" charset="0"/>
                <a:cs typeface="Arial" panose="020B0604020202020204" pitchFamily="34" charset="0"/>
              </a:rPr>
              <a:t>AlexNet</a:t>
            </a:r>
            <a:r>
              <a:rPr lang="en-US" dirty="0">
                <a:effectLst/>
                <a:latin typeface="MinionLT-Regular"/>
                <a:ea typeface="Calibri" panose="020F0502020204030204" pitchFamily="34" charset="0"/>
                <a:cs typeface="Arial" panose="020B0604020202020204" pitchFamily="34" charset="0"/>
              </a:rPr>
              <a:t>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a:t>
            </a:r>
          </a:p>
          <a:p>
            <a:pPr lvl="1"/>
            <a:r>
              <a:rPr lang="en-US" dirty="0">
                <a:effectLst/>
                <a:latin typeface="MinionLT-Regular"/>
                <a:ea typeface="Calibri" panose="020F0502020204030204" pitchFamily="34" charset="0"/>
                <a:cs typeface="Arial" panose="020B0604020202020204" pitchFamily="34" charset="0"/>
              </a:rPr>
              <a:t>Networks (ST-CNN)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181667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p>
          <a:p>
            <a:pPr>
              <a:lnSpc>
                <a:spcPct val="107000"/>
              </a:lnSpc>
              <a:spcAft>
                <a:spcPts val="800"/>
              </a:spcAft>
            </a:pPr>
            <a:r>
              <a:rPr lang="en-US" dirty="0"/>
              <a:t>Mentioning the type of MCI is also important in the realm of EEG-based detection since aMCI affects the hippocampus and is detectable in MRI while it is not easy for </a:t>
            </a:r>
            <a:r>
              <a:rPr lang="en-US" dirty="0" err="1"/>
              <a:t>naMCI</a:t>
            </a:r>
            <a:r>
              <a:rPr lang="en-US" dirty="0"/>
              <a:t>. Therefore, </a:t>
            </a:r>
            <a:r>
              <a:rPr lang="en-US" dirty="0" err="1"/>
              <a:t>naMCI</a:t>
            </a:r>
            <a:r>
              <a:rPr lang="en-US" dirty="0"/>
              <a:t> via an EEG-based biomarker can be more valuable</a:t>
            </a:r>
          </a:p>
          <a:p>
            <a:pPr>
              <a:lnSpc>
                <a:spcPct val="107000"/>
              </a:lnSpc>
              <a:spcAft>
                <a:spcPts val="800"/>
              </a:spcAft>
            </a:pPr>
            <a:r>
              <a:rPr lang="en-US" dirty="0"/>
              <a:t>Diagnosing severe and moderate AD is not a very challenging issue for neurological clinicians, while detection of Mild AD, CI due to AD, and pre-clinical stage of AD can be more problematic.</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4858069" cy="2392906"/>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This pie chart of the percentages of Decision-making approaches. Abbreviations: Support Vector Machine (SVM), K-Nearest Neighbor (KNN), Linear Discriminant Analysis (LDA), Multilayer Perceptron (MLP), Random Forest (RF), Naïve </a:t>
            </a:r>
            <a:r>
              <a:rPr lang="en-US" sz="18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8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pic>
        <p:nvPicPr>
          <p:cNvPr id="5" name="Picture 4">
            <a:extLst>
              <a:ext uri="{FF2B5EF4-FFF2-40B4-BE49-F238E27FC236}">
                <a16:creationId xmlns:a16="http://schemas.microsoft.com/office/drawing/2014/main" id="{0B05E2D4-8057-4F2B-AA48-66B83D992D36}"/>
              </a:ext>
            </a:extLst>
          </p:cNvPr>
          <p:cNvPicPr/>
          <p:nvPr/>
        </p:nvPicPr>
        <p:blipFill>
          <a:blip r:embed="rId2"/>
          <a:stretch>
            <a:fillRect/>
          </a:stretch>
        </p:blipFill>
        <p:spPr>
          <a:xfrm>
            <a:off x="4985658" y="1933580"/>
            <a:ext cx="6052456" cy="3314420"/>
          </a:xfrm>
          <a:prstGeom prst="rect">
            <a:avLst/>
          </a:prstGeom>
        </p:spPr>
      </p:pic>
    </p:spTree>
    <p:extLst>
      <p:ext uri="{BB962C8B-B14F-4D97-AF65-F5344CB8AC3E}">
        <p14:creationId xmlns:p14="http://schemas.microsoft.com/office/powerpoint/2010/main" val="2537296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a:p>
            <a:r>
              <a:rPr lang="en-US" sz="1800" dirty="0">
                <a:solidFill>
                  <a:srgbClr val="000000"/>
                </a:solidFill>
                <a:effectLst/>
                <a:latin typeface="AdvP932A"/>
                <a:ea typeface="Calibri" panose="020F0502020204030204" pitchFamily="34" charset="0"/>
                <a:cs typeface="Arial" panose="020B0604020202020204" pitchFamily="34" charset="0"/>
              </a:rPr>
              <a:t>EEG is noisy and nonstationary multivariate time series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58894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800" dirty="0">
                <a:solidFill>
                  <a:srgbClr val="000000"/>
                </a:solidFill>
                <a:effectLst/>
                <a:latin typeface="STIX-Regular"/>
                <a:ea typeface="Times New Roman" panose="02020603050405020304" pitchFamily="18" charset="0"/>
                <a:cs typeface="Times New Roman" panose="02020603050405020304" pitchFamily="18" charset="0"/>
              </a:rPr>
              <a:t>–</a:t>
            </a:r>
            <a:r>
              <a:rPr lang="en-US" sz="18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875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right choice of the feature selection method removed up to 82% of the EEG spectral features and increased the accuracy of the classifier more than 17%</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724238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ERP are electric potentials elicited in the brain as a response to an auditory or visual stimulus.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Complexity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Brain activity in MCI and AD patients has lower complexity and irregularity compared to HC</a:t>
            </a:r>
            <a:endParaRPr lang="fa-IR" sz="1800" dirty="0">
              <a:solidFill>
                <a:srgbClr val="000000"/>
              </a:solidFill>
              <a:effectLst/>
              <a:latin typeface="MinionLT-Regular"/>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time domain features for AD detection</a:t>
            </a:r>
          </a:p>
        </p:txBody>
      </p:sp>
    </p:spTree>
    <p:extLst>
      <p:ext uri="{BB962C8B-B14F-4D97-AF65-F5344CB8AC3E}">
        <p14:creationId xmlns:p14="http://schemas.microsoft.com/office/powerpoint/2010/main" val="220232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Coherence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metric evaluates the synchrony between two signals. More formally, coherence refers to the normalized covariance of two signals in the spectral domain.</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Times-Roman"/>
                <a:ea typeface="Calibri" panose="020F0502020204030204" pitchFamily="34" charset="0"/>
                <a:cs typeface="Arial" panose="020B0604020202020204" pitchFamily="34" charset="0"/>
              </a:rPr>
              <a:t>In literature, authors have reported an increase of coherence in delta and theta rhythms, and a decrease in alpha and beta rhythms in MCI and AD</a:t>
            </a:r>
            <a:endParaRPr lang="fa-IR" sz="1800" dirty="0">
              <a:solidFill>
                <a:srgbClr val="000000"/>
              </a:solidFill>
              <a:effectLst/>
              <a:latin typeface="Times-Roman"/>
              <a:ea typeface="Calibri" panose="020F0502020204030204" pitchFamily="34" charset="0"/>
              <a:cs typeface="Arial" panose="020B0604020202020204" pitchFamily="34" charset="0"/>
            </a:endParaRPr>
          </a:p>
          <a:p>
            <a:pPr>
              <a:lnSpc>
                <a:spcPct val="107000"/>
              </a:lnSpc>
              <a:spcAft>
                <a:spcPts val="800"/>
              </a:spcAft>
            </a:pPr>
            <a:r>
              <a:rPr lang="en-US" i="1" dirty="0">
                <a:solidFill>
                  <a:srgbClr val="000000"/>
                </a:solidFill>
                <a:effectLst/>
                <a:latin typeface="Times-Italic"/>
                <a:ea typeface="Calibri" panose="020F0502020204030204" pitchFamily="34" charset="0"/>
                <a:cs typeface="Arial" panose="020B0604020202020204" pitchFamily="34" charset="0"/>
              </a:rPr>
              <a:t>Relative power</a:t>
            </a:r>
            <a:endParaRPr lang="fa-IR" i="1" dirty="0">
              <a:solidFill>
                <a:srgbClr val="000000"/>
              </a:solidFill>
              <a:effectLst/>
              <a:latin typeface="Times-Italic"/>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4106083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Fourier transform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8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wavelet transform represents a suitable alternative to address this issue.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endParaRPr lang="fa-IR"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This methodology combines temporal and frequency analysis.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LOSO CV </a:t>
            </a:r>
          </a:p>
          <a:p>
            <a:pPr marL="800100" lvl="1" indent="-342900">
              <a:lnSpc>
                <a:spcPct val="107000"/>
              </a:lnSpc>
              <a:spcAft>
                <a:spcPts val="800"/>
              </a:spcAft>
              <a:buFont typeface="Symbol" panose="05050102010706020507" pitchFamily="18" charset="2"/>
              <a:buChar char=""/>
            </a:pPr>
            <a:r>
              <a:rPr lang="en-US" dirty="0">
                <a:solidFill>
                  <a:srgbClr val="000000"/>
                </a:solidFill>
                <a:effectLst/>
                <a:latin typeface="Times-Roman"/>
                <a:ea typeface="Calibri" panose="020F0502020204030204" pitchFamily="34" charset="0"/>
                <a:cs typeface="Arial" panose="020B0604020202020204" pitchFamily="34" charset="0"/>
              </a:rPr>
              <a:t>most straightforward and clear model validation approach for AD classification.</a:t>
            </a:r>
            <a:r>
              <a:rPr lang="en-US" b="0" i="0" dirty="0">
                <a:solidFill>
                  <a:srgbClr val="000000"/>
                </a:solidFill>
                <a:effectLst/>
                <a:latin typeface="WarnockPro-Regular"/>
                <a:ea typeface="Calibri" panose="020F0502020204030204" pitchFamily="34" charset="0"/>
                <a:cs typeface="Arial" panose="020B0604020202020204" pitchFamily="34" charset="0"/>
              </a:rPr>
              <a:t> </a:t>
            </a:r>
            <a:r>
              <a:rPr lang="en-US" dirty="0">
                <a:solidFill>
                  <a:srgbClr val="000000"/>
                </a:solidFill>
                <a:effectLst/>
                <a:latin typeface="Times-Roman"/>
                <a:ea typeface="Calibri" panose="020F0502020204030204" pitchFamily="34" charset="0"/>
                <a:cs typeface="Arial" panose="020B0604020202020204" pitchFamily="34" charset="0"/>
              </a:rPr>
              <a:t>LOSO CV is the most suitable validation </a:t>
            </a: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p>
          <a:p>
            <a:pPr marL="800100" lvl="1" indent="-342900">
              <a:lnSpc>
                <a:spcPct val="107000"/>
              </a:lnSpc>
              <a:spcAft>
                <a:spcPts val="800"/>
              </a:spcAft>
              <a:buFont typeface="Symbol" panose="05050102010706020507" pitchFamily="18" charset="2"/>
              <a:buChar char=""/>
            </a:pPr>
            <a:r>
              <a:rPr lang="en-US" sz="1800" dirty="0">
                <a:solidFill>
                  <a:srgbClr val="000000"/>
                </a:solidFill>
                <a:effectLst/>
                <a:latin typeface="CharisSIL"/>
                <a:ea typeface="Calibri" panose="020F0502020204030204" pitchFamily="34" charset="0"/>
                <a:cs typeface="Arial" panose="020B0604020202020204" pitchFamily="34" charset="0"/>
              </a:rPr>
              <a:t>K-fold </a:t>
            </a:r>
            <a:endParaRPr lang="en-US" sz="18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1257300" lvl="2"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K-fold cross-validation is a common form of validation techniques and applied in most of articles</a:t>
            </a:r>
            <a:endParaRPr lang="en-US"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dirty="0">
                <a:effectLst/>
                <a:latin typeface="CharisSIL"/>
                <a:ea typeface="Calibri" panose="020F0502020204030204" pitchFamily="34" charset="0"/>
                <a:cs typeface="Arial" panose="020B0604020202020204" pitchFamily="34" charset="0"/>
              </a:rPr>
              <a:t>Leave-one-person-out-cross-validation (LOPO-CV) is another form of validation that is completely blind to the test subject and it makes the reported results more reliable</a:t>
            </a:r>
            <a:endParaRPr lang="fa-IR"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spTree>
    <p:extLst>
      <p:ext uri="{BB962C8B-B14F-4D97-AF65-F5344CB8AC3E}">
        <p14:creationId xmlns:p14="http://schemas.microsoft.com/office/powerpoint/2010/main" val="1944426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3627291"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2"/>
          <a:stretch>
            <a:fillRect/>
          </a:stretch>
        </p:blipFill>
        <p:spPr>
          <a:xfrm>
            <a:off x="4514569" y="1462087"/>
            <a:ext cx="6467196" cy="4108663"/>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13864" cy="4247317"/>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(A) The 19-channel EEG recording is partitioned into N nonoverlapping 5s windows. (B) For each EEG epoch, and for every EEG channel a time-frequency representation (TFR) is computed. The TFRs are averaged over epochs resulting in 19 averaged TFRs (one per channel). Each averaged TFR is subdivided into three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then, the mean (μ), the standard deviation (σ), and the skewness (v) are estimated both for the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for the whole TFR. Therefore, 1219¼228 engineered features are extracted and are used to train 2 stacked autoencoders (UL). (C) The first autoencoder (AE1, 228:40:228) compresses the input representation in 40 parameters (h1). The second autoencoder (AE2, 40:20:40) compresses the 40 learned features in 20 higher-level paraments (h2). Finally, a classifier with a single hidden layer (h3) of 10 neurons is trained (SL)</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3567953" y="1555014"/>
            <a:ext cx="7615518" cy="3375573"/>
          </a:xfrm>
          <a:prstGeom prst="rect">
            <a:avLst/>
          </a:prstGeom>
        </p:spPr>
      </p:pic>
    </p:spTree>
    <p:extLst>
      <p:ext uri="{BB962C8B-B14F-4D97-AF65-F5344CB8AC3E}">
        <p14:creationId xmlns:p14="http://schemas.microsoft.com/office/powerpoint/2010/main" val="3519474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2"/>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 described in the Introduction section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34531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he study only considers the two-, four-, six-, and eight-channels under the restrictive condition of symmetric channel pairs. For example, in the case of evaluating the accuracies of two channels, the Fp1 channel is selected only with the Fp2 channel, the F7 channel is selected with only the F8, the O1 channel is selected with only the O2, and so 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suggested methods are examined with two public datasets that are both available in </a:t>
            </a:r>
            <a:r>
              <a:rPr lang="en-US" sz="1800" dirty="0">
                <a:solidFill>
                  <a:srgbClr val="2196D1"/>
                </a:solidFill>
                <a:effectLst/>
                <a:latin typeface="CharisSIL"/>
                <a:ea typeface="Calibri" panose="020F0502020204030204" pitchFamily="34" charset="0"/>
                <a:cs typeface="Arial" panose="020B0604020202020204" pitchFamily="34" charset="0"/>
              </a:rPr>
              <a:t>[34]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2"/>
          <a:stretch>
            <a:fillRect/>
          </a:stretch>
        </p:blipFill>
        <p:spPr>
          <a:xfrm>
            <a:off x="2649071" y="4326241"/>
            <a:ext cx="5943600" cy="1716405"/>
          </a:xfrm>
          <a:prstGeom prst="rect">
            <a:avLst/>
          </a:prstGeom>
        </p:spPr>
      </p:pic>
    </p:spTree>
    <p:extLst>
      <p:ext uri="{BB962C8B-B14F-4D97-AF65-F5344CB8AC3E}">
        <p14:creationId xmlns:p14="http://schemas.microsoft.com/office/powerpoint/2010/main" val="3367894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77450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19 channels locations used in this study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4C1E40-FCF8-4F55-9299-7D12C29A2C56}"/>
              </a:ext>
            </a:extLst>
          </p:cNvPr>
          <p:cNvPicPr/>
          <p:nvPr/>
        </p:nvPicPr>
        <p:blipFill>
          <a:blip r:embed="rId2"/>
          <a:stretch>
            <a:fillRect/>
          </a:stretch>
        </p:blipFill>
        <p:spPr>
          <a:xfrm>
            <a:off x="5925672" y="1576313"/>
            <a:ext cx="3859996" cy="3877896"/>
          </a:xfrm>
          <a:prstGeom prst="rect">
            <a:avLst/>
          </a:prstGeom>
        </p:spPr>
      </p:pic>
    </p:spTree>
    <p:extLst>
      <p:ext uri="{BB962C8B-B14F-4D97-AF65-F5344CB8AC3E}">
        <p14:creationId xmlns:p14="http://schemas.microsoft.com/office/powerpoint/2010/main" val="35041855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195996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High-level overview of EEG signal processing and channel selection process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73813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PSD and electrodes map for HC EEG (left) and MCI EEG (right).</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electrode maps are offered for four additional arbitrary frequencies: 2, 6, 10, and 22 Hz. In general, in both cases, the low-frequency spectrum has a higher power density than the high-frequency spectrum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4CEF776-4A69-42E2-BB8A-FCF468B29BBF}"/>
              </a:ext>
            </a:extLst>
          </p:cNvPr>
          <p:cNvPicPr/>
          <p:nvPr/>
        </p:nvPicPr>
        <p:blipFill>
          <a:blip r:embed="rId2"/>
          <a:stretch>
            <a:fillRect/>
          </a:stretch>
        </p:blipFill>
        <p:spPr>
          <a:xfrm>
            <a:off x="4078941" y="1287250"/>
            <a:ext cx="6826624" cy="3006844"/>
          </a:xfrm>
          <a:prstGeom prst="rect">
            <a:avLst/>
          </a:prstGeom>
        </p:spPr>
      </p:pic>
    </p:spTree>
    <p:extLst>
      <p:ext uri="{BB962C8B-B14F-4D97-AF65-F5344CB8AC3E}">
        <p14:creationId xmlns:p14="http://schemas.microsoft.com/office/powerpoint/2010/main" val="4178942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Example of feature extraction from a 10 sec segment using VMD and Shannon entropy.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5491C9-1427-4CA9-B884-8B9ACC97B68C}"/>
              </a:ext>
            </a:extLst>
          </p:cNvPr>
          <p:cNvPicPr/>
          <p:nvPr/>
        </p:nvPicPr>
        <p:blipFill>
          <a:blip r:embed="rId2"/>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Example of channel representation in a chromosome for NSGA</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528275" y="170179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951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Process overview for EEG channel selection using NSGA for MCI classification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highest full-channel accuracy (i.e., using all 19 EEG channels) is 99.51%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4016828" y="1391602"/>
            <a:ext cx="5943600" cy="3007995"/>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411052" cy="265527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EEG data is imported and bandpass filtering in the range [0.5 Hz, 70 Hz] is done to remove environmental/muscle noise in scalp EEG. After creating epochs with a window size of 0.25 s and removing bad epochs from the data, independent component analysis (ICA) is applied, and bad channels are manually removed. The dataset is used with a sampling rate of 128 Hz, the same as during acquisition.</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Accuracies of 94.68% (gender), 87.63% (age), 95.59% (two workload levels), and 89.40% (three workload levels) were achieved</a:t>
            </a:r>
            <a:endParaRPr lang="en-US" dirty="0">
              <a:solidFill>
                <a:srgbClr val="000000"/>
              </a:solidFill>
              <a:latin typeface="CharisSIL"/>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This proves the effectiveness of the transformers for processing raw EEG data and 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Network architecture for (a) Original transformer network [1] (left is encoder and decoder is on the right); (b) Arrangement of encoders in transformer block (stack of 4 encoders are used in the proposed method); Proposed architecture for (c) Age and Gender, and (d) STEW dataset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85898AE-8FB6-49ED-82F0-4F3F3E4900AD}"/>
              </a:ext>
            </a:extLst>
          </p:cNvPr>
          <p:cNvPicPr/>
          <p:nvPr/>
        </p:nvPicPr>
        <p:blipFill>
          <a:blip r:embed="rId2"/>
          <a:stretch>
            <a:fillRect/>
          </a:stretch>
        </p:blipFill>
        <p:spPr>
          <a:xfrm>
            <a:off x="3907971" y="1171892"/>
            <a:ext cx="5943600" cy="329501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33391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This figure shows the working of embedding and positional encoding. E with numbers represents the position embedding, E with different alphabets represents different segments, and E with various v represents the token vectors for the input. These are sum together to produce the input for the transformer network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C03C55F-D5A3-45F7-A8CF-B3FB2AFDB09F}"/>
              </a:ext>
            </a:extLst>
          </p:cNvPr>
          <p:cNvPicPr/>
          <p:nvPr/>
        </p:nvPicPr>
        <p:blipFill>
          <a:blip r:embed="rId2"/>
          <a:stretch>
            <a:fillRect/>
          </a:stretch>
        </p:blipFill>
        <p:spPr>
          <a:xfrm>
            <a:off x="4288971" y="1881515"/>
            <a:ext cx="5007430" cy="2764974"/>
          </a:xfrm>
          <a:prstGeom prst="rect">
            <a:avLst/>
          </a:prstGeom>
        </p:spPr>
      </p:pic>
    </p:spTree>
    <p:extLst>
      <p:ext uri="{BB962C8B-B14F-4D97-AF65-F5344CB8AC3E}">
        <p14:creationId xmlns:p14="http://schemas.microsoft.com/office/powerpoint/2010/main" val="111852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images are typically segmented into 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p>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MRI, CT, and PET, EEG recording methods provide good temporal resolution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Multimodal neuroimaging system and their aim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82E01F7-1699-4FEC-81A9-D9ED0FF11CA7}"/>
              </a:ext>
            </a:extLst>
          </p:cNvPr>
          <p:cNvPicPr/>
          <p:nvPr/>
        </p:nvPicPr>
        <p:blipFill>
          <a:blip r:embed="rId2"/>
          <a:stretch>
            <a:fillRect/>
          </a:stretch>
        </p:blipFill>
        <p:spPr>
          <a:xfrm>
            <a:off x="4288971" y="1970768"/>
            <a:ext cx="5943600" cy="2546350"/>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An intriguing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application is the monitoring and evaluation of AD progression in large populations with few electrodes in low-cost devices.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acquired in hospital settings (10-20 montage) from 75 ADMCI participants and 70 age-, education-, and sex-matched normal elderly controls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were available in an Italian-Turkish archive (PDWAVES Consortium; www.pdwaves.eu). Standard spectral fast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fourier</a:t>
            </a:r>
            <a:r>
              <a:rPr lang="en-US" sz="1800" dirty="0">
                <a:solidFill>
                  <a:srgbClr val="000000"/>
                </a:solidFill>
                <a:effectLst/>
                <a:latin typeface="CharisSIL"/>
                <a:ea typeface="Times New Roman" panose="02020603050405020304" pitchFamily="18" charset="0"/>
                <a:cs typeface="Times New Roman" panose="02020603050405020304" pitchFamily="18" charset="0"/>
              </a:rPr>
              <a:t> transform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markers. The ADMCI group showed increased delta and decreased alpha power density at the C3-P3, C4-P4, P3-O1, and P4-O2 bipolar channels compared to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group.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 Standard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power density computed from six posterior bipolar channels characterized ADMCI status.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4398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44177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We used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 patients from an international database (www.pdwaves.eu) and performed a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activity at individual delta, theta, and alpha frequency bands.</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To evaluate the study hypotheses, clinical, neuropsychological, anthropometric, genetic, cerebrospinal fluid (CSF), MRI, and </a:t>
            </a:r>
            <a:r>
              <a:rPr lang="en-US" sz="1800" dirty="0" err="1">
                <a:effectLst/>
                <a:latin typeface="Calibri" panose="020F0502020204030204" pitchFamily="34" charset="0"/>
                <a:ea typeface="Calibri" panose="020F0502020204030204" pitchFamily="34" charset="0"/>
                <a:cs typeface="Arial" panose="020B0604020202020204" pitchFamily="34" charset="0"/>
              </a:rPr>
              <a:t>rsEEG</a:t>
            </a:r>
            <a:r>
              <a:rPr lang="en-US" sz="1800" dirty="0">
                <a:effectLst/>
                <a:latin typeface="Calibri" panose="020F0502020204030204" pitchFamily="34" charset="0"/>
                <a:ea typeface="Calibri" panose="020F0502020204030204" pitchFamily="34" charset="0"/>
                <a:cs typeface="Arial" panose="020B0604020202020204" pitchFamily="34" charset="0"/>
              </a:rPr>
              <a:t> data in 70 </a:t>
            </a:r>
            <a:r>
              <a:rPr lang="en-US" sz="1800" dirty="0" err="1">
                <a:effectLst/>
                <a:latin typeface="Calibri" panose="020F0502020204030204" pitchFamily="34" charset="0"/>
                <a:ea typeface="Calibri" panose="020F0502020204030204" pitchFamily="34" charset="0"/>
                <a:cs typeface="Arial" panose="020B0604020202020204" pitchFamily="34" charset="0"/>
              </a:rPr>
              <a:t>Nold</a:t>
            </a:r>
            <a:r>
              <a:rPr lang="en-US" sz="1800" dirty="0">
                <a:effectLst/>
                <a:latin typeface="Calibri" panose="020F0502020204030204" pitchFamily="34" charset="0"/>
                <a:ea typeface="Calibri" panose="020F0502020204030204" pitchFamily="34" charset="0"/>
                <a:cs typeface="Arial" panose="020B0604020202020204" pitchFamily="34" charset="0"/>
              </a:rPr>
              <a:t> and 75 ADMCI subjects from an international archive were used in the present study. The following Italian and Turkish clinical units enrolled the participants: the Sapienza University of Rome (Italy), Institute for Research and Evidence-based Care (IRCCS) “</a:t>
            </a:r>
            <a:r>
              <a:rPr lang="en-US" sz="1800" dirty="0" err="1">
                <a:effectLst/>
                <a:latin typeface="Calibri" panose="020F0502020204030204" pitchFamily="34" charset="0"/>
                <a:ea typeface="Calibri" panose="020F0502020204030204" pitchFamily="34" charset="0"/>
                <a:cs typeface="Arial" panose="020B0604020202020204" pitchFamily="34" charset="0"/>
              </a:rPr>
              <a:t>Fatebenefratelli</a:t>
            </a:r>
            <a:r>
              <a:rPr lang="en-US" sz="1800" dirty="0">
                <a:effectLst/>
                <a:latin typeface="Calibri" panose="020F0502020204030204" pitchFamily="34" charset="0"/>
                <a:ea typeface="Calibri" panose="020F0502020204030204" pitchFamily="34" charset="0"/>
                <a:cs typeface="Arial" panose="020B0604020202020204" pitchFamily="34" charset="0"/>
              </a:rPr>
              <a:t>” of Brescia (Italy), IRCCS SDN of Naples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Oasi</a:t>
            </a:r>
            <a:r>
              <a:rPr lang="en-US" sz="1800" dirty="0">
                <a:effectLst/>
                <a:latin typeface="Calibri" panose="020F0502020204030204" pitchFamily="34" charset="0"/>
                <a:ea typeface="Calibri" panose="020F0502020204030204" pitchFamily="34" charset="0"/>
                <a:cs typeface="Arial" panose="020B0604020202020204" pitchFamily="34" charset="0"/>
              </a:rPr>
              <a:t> Maria SS of </a:t>
            </a:r>
            <a:r>
              <a:rPr lang="en-US" sz="1800" dirty="0" err="1">
                <a:effectLst/>
                <a:latin typeface="Calibri" panose="020F0502020204030204" pitchFamily="34" charset="0"/>
                <a:ea typeface="Calibri" panose="020F0502020204030204" pitchFamily="34" charset="0"/>
                <a:cs typeface="Arial" panose="020B0604020202020204" pitchFamily="34" charset="0"/>
              </a:rPr>
              <a:t>Troina</a:t>
            </a:r>
            <a:r>
              <a:rPr lang="en-US" sz="1800" dirty="0">
                <a:effectLst/>
                <a:latin typeface="Calibri" panose="020F0502020204030204" pitchFamily="34" charset="0"/>
                <a:ea typeface="Calibri" panose="020F0502020204030204" pitchFamily="34" charset="0"/>
                <a:cs typeface="Arial" panose="020B0604020202020204" pitchFamily="34" charset="0"/>
              </a:rPr>
              <a:t>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Ospedale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Policlinico</a:t>
            </a:r>
            <a:r>
              <a:rPr lang="en-US" sz="1800" dirty="0">
                <a:effectLst/>
                <a:latin typeface="Calibri" panose="020F0502020204030204" pitchFamily="34" charset="0"/>
                <a:ea typeface="Calibri" panose="020F0502020204030204" pitchFamily="34" charset="0"/>
                <a:cs typeface="Arial" panose="020B0604020202020204" pitchFamily="34" charset="0"/>
              </a:rPr>
              <a:t> San Martino and DINOGMI (University of Genova, Italy), Hospital San Raffaele of Cassino (Italy), IRCCS San Raffaele </a:t>
            </a:r>
            <a:r>
              <a:rPr lang="en-US" sz="1800" dirty="0" err="1">
                <a:effectLst/>
                <a:latin typeface="Calibri" panose="020F0502020204030204" pitchFamily="34" charset="0"/>
                <a:ea typeface="Calibri" panose="020F0502020204030204" pitchFamily="34" charset="0"/>
                <a:cs typeface="Arial" panose="020B0604020202020204" pitchFamily="34" charset="0"/>
              </a:rPr>
              <a:t>Pisana</a:t>
            </a:r>
            <a:r>
              <a:rPr lang="en-US" sz="1800" dirty="0">
                <a:effectLst/>
                <a:latin typeface="Calibri" panose="020F0502020204030204" pitchFamily="34" charset="0"/>
                <a:ea typeface="Calibri" panose="020F0502020204030204" pitchFamily="34" charset="0"/>
                <a:cs typeface="Arial" panose="020B0604020202020204" pitchFamily="34" charset="0"/>
              </a:rPr>
              <a:t> of Rome (Italy) and </a:t>
            </a:r>
            <a:r>
              <a:rPr lang="en-US" sz="1800" dirty="0" err="1">
                <a:effectLst/>
                <a:latin typeface="Calibri" panose="020F0502020204030204" pitchFamily="34" charset="0"/>
                <a:ea typeface="Calibri" panose="020F0502020204030204" pitchFamily="34" charset="0"/>
                <a:cs typeface="Arial" panose="020B0604020202020204" pitchFamily="34" charset="0"/>
              </a:rPr>
              <a:t>Medipol</a:t>
            </a:r>
            <a:r>
              <a:rPr lang="en-US" sz="1800" dirty="0">
                <a:effectLst/>
                <a:latin typeface="Calibri" panose="020F0502020204030204" pitchFamily="34" charset="0"/>
                <a:ea typeface="Calibri" panose="020F0502020204030204" pitchFamily="34" charset="0"/>
                <a:cs typeface="Arial" panose="020B0604020202020204" pitchFamily="34" charset="0"/>
              </a:rPr>
              <a:t> University of Istanbul (Turkey).</a:t>
            </a:r>
          </a:p>
        </p:txBody>
      </p:sp>
    </p:spTree>
    <p:extLst>
      <p:ext uri="{BB962C8B-B14F-4D97-AF65-F5344CB8AC3E}">
        <p14:creationId xmlns:p14="http://schemas.microsoft.com/office/powerpoint/2010/main" val="3501841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93492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Demographic and clinical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995180" y="2676420"/>
            <a:ext cx="6201640" cy="1505160"/>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304282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To this aim, we included the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from an international archive acquired in hospital settings (10-20 electrode montage) from 75 ADMCI participants and 70 age-, education-, and sex-matched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seniors.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spectral markers. The ADMCI group showed increased delta power density and decreased alpha power density at the C3-P3, C4-P4, P3-O1, and P4-O2 bipolar channels.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2338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The author(s) disclosed receipt of the following financial support for the research, authorship, and/or publication of this article: This work was supported by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Ministero</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della</a:t>
            </a:r>
            <a:r>
              <a:rPr lang="en-US" sz="1800" dirty="0">
                <a:solidFill>
                  <a:srgbClr val="000000"/>
                </a:solidFill>
                <a:effectLst/>
                <a:latin typeface="CharisSIL"/>
                <a:ea typeface="Times New Roman" panose="02020603050405020304" pitchFamily="18" charset="0"/>
                <a:cs typeface="Times New Roman" panose="02020603050405020304" pitchFamily="18" charset="0"/>
              </a:rPr>
              <a:t> Salute, (grant number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Ricerca</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Corrente</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9598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275787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In this paper, two different deep learning (DL) architectures, including modified convolutional (CNN) and convolutional autoencoder (Conv-AE) neural networks (NNs), are proposed for classifying subjects into AD, mild cognitive impairment (MCI), and healthy control (HC)</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Continuous wavelet transform (CWT) with Mexican hat function (</a:t>
            </a:r>
            <a:r>
              <a:rPr lang="en-US" sz="1800" dirty="0" err="1">
                <a:solidFill>
                  <a:srgbClr val="000000"/>
                </a:solidFill>
                <a:effectLst/>
                <a:latin typeface="STIX-Regular"/>
                <a:ea typeface="Calibri" panose="020F0502020204030204" pitchFamily="34" charset="0"/>
                <a:cs typeface="Arial" panose="020B0604020202020204" pitchFamily="34" charset="0"/>
              </a:rPr>
              <a:t>MHf</a:t>
            </a:r>
            <a:r>
              <a:rPr lang="en-US" sz="1800" dirty="0">
                <a:solidFill>
                  <a:srgbClr val="000000"/>
                </a:solidFill>
                <a:effectLst/>
                <a:latin typeface="STIX-Regular"/>
                <a:ea typeface="Calibri" panose="020F0502020204030204" pitchFamily="34" charset="0"/>
                <a:cs typeface="Arial" panose="020B0604020202020204" pitchFamily="34" charset="0"/>
              </a:rPr>
              <a:t>) as its mother wavelet is used for the selected TFR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The average accuracy obtained for the modified convolutional network and the convolutional auto-encoder network are 92% and 89%, respectively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recorded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transformer model improvement of the proposed model, which could include the application of a spatial attention module on the EEG channels, is worth exploring</a:t>
            </a:r>
          </a:p>
          <a:p>
            <a:r>
              <a:rPr lang="en-US" sz="1800" dirty="0">
                <a:solidFill>
                  <a:srgbClr val="000000"/>
                </a:solidFill>
                <a:effectLst/>
                <a:latin typeface="Times-Roman"/>
                <a:ea typeface="Calibri" panose="020F0502020204030204" pitchFamily="34" charset="0"/>
                <a:cs typeface="Arial" panose="020B0604020202020204" pitchFamily="34" charset="0"/>
              </a:rPr>
              <a:t>study of new features that support the early detection of AD</a:t>
            </a:r>
            <a:endParaRPr lang="en-US" dirty="0"/>
          </a:p>
        </p:txBody>
      </p:sp>
    </p:spTree>
    <p:extLst>
      <p:ext uri="{BB962C8B-B14F-4D97-AF65-F5344CB8AC3E}">
        <p14:creationId xmlns:p14="http://schemas.microsoft.com/office/powerpoint/2010/main" val="363952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2"/>
          <a:stretch>
            <a:fillRect/>
          </a:stretch>
        </p:blipFill>
        <p:spPr>
          <a:xfrm>
            <a:off x="5876178" y="1986775"/>
            <a:ext cx="4002928" cy="3702760"/>
          </a:xfrm>
          <a:prstGeom prst="rect">
            <a:avLst/>
          </a:prstGeom>
        </p:spPr>
      </p:pic>
      <p:sp>
        <p:nvSpPr>
          <p:cNvPr id="9" name="TextBox 8">
            <a:extLst>
              <a:ext uri="{FF2B5EF4-FFF2-40B4-BE49-F238E27FC236}">
                <a16:creationId xmlns:a16="http://schemas.microsoft.com/office/drawing/2014/main" id="{BC312C3C-A70C-47E6-8BE4-68E69586C9CD}"/>
              </a:ext>
            </a:extLst>
          </p:cNvPr>
          <p:cNvSpPr txBox="1"/>
          <p:nvPr/>
        </p:nvSpPr>
        <p:spPr>
          <a:xfrm>
            <a:off x="869594" y="2469111"/>
            <a:ext cx="4822994" cy="2746457"/>
          </a:xfrm>
          <a:prstGeom prst="rect">
            <a:avLst/>
          </a:prstGeom>
          <a:noFill/>
        </p:spPr>
        <p:txBody>
          <a:bodyPr wrap="square">
            <a:spAutoFit/>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40209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There have been many studies on EEG analysis using machine learning techniques to detect various neurological conditions, such as Parkinson’s disease (PD), major depressive disorder, autism spectrum disorder (ASD), epilepsy, AD, schizophrenia, and </a:t>
            </a:r>
            <a:r>
              <a:rPr lang="en-US" dirty="0" err="1"/>
              <a:t>and</a:t>
            </a:r>
            <a:r>
              <a:rPr lang="en-US" dirty="0"/>
              <a:t> emotion recognition as well </a:t>
            </a:r>
          </a:p>
          <a:p>
            <a:r>
              <a:rPr lang="en-US" dirty="0"/>
              <a:t> introducing an EEG-based biomarker or a combined biomarker consisting of EEG and other neuroimaging techniques is more valuable than the others in the category of the detection and automatic classification of these three stages of AD.</a:t>
            </a: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it is suggested to develop a novel deep neural network architecture that automatically explains its reason for each output prediction. In this case, physicians and health providers are convinced to use them and trust them for decision-making</a:t>
            </a:r>
          </a:p>
        </p:txBody>
      </p:sp>
    </p:spTree>
    <p:extLst>
      <p:ext uri="{BB962C8B-B14F-4D97-AF65-F5344CB8AC3E}">
        <p14:creationId xmlns:p14="http://schemas.microsoft.com/office/powerpoint/2010/main" val="7086618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TotalTime>
  <Words>6574</Words>
  <Application>Microsoft Office PowerPoint</Application>
  <PresentationFormat>Widescreen</PresentationFormat>
  <Paragraphs>402</Paragraphs>
  <Slides>93</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93</vt:i4>
      </vt:variant>
    </vt:vector>
  </HeadingPairs>
  <TitlesOfParts>
    <vt:vector size="114" baseType="lpstr">
      <vt:lpstr>AdvP43AD6E</vt:lpstr>
      <vt:lpstr>AdvP932A</vt:lpstr>
      <vt:lpstr>AdvTT5843c571+20</vt: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Symbol</vt:lpstr>
      <vt:lpstr>System Font Regular</vt:lpstr>
      <vt:lpstr>Times-Italic</vt:lpstr>
      <vt:lpstr>TimesLTStd-Roman</vt:lpstr>
      <vt:lpstr>Times-Roman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207</cp:revision>
  <cp:lastPrinted>2022-10-25T10:19:40Z</cp:lastPrinted>
  <dcterms:created xsi:type="dcterms:W3CDTF">2019-04-04T19:20:28Z</dcterms:created>
  <dcterms:modified xsi:type="dcterms:W3CDTF">2024-01-11T06:44:22Z</dcterms:modified>
  <cp:category/>
</cp:coreProperties>
</file>